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9AB192-5944-4A43-87D9-68CFA7EB3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AFDEF5-A526-4386-BD5B-29C4BEFFC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70F24A-7745-4029-A5CA-18D6CBF4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4DA8F7-7D45-49AC-BF39-A3342164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EDD71D-CF80-447A-A853-631713EC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725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28C27C-09CD-4C44-A234-C68617CFC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B456467-8BF5-48EB-A5F0-9BF309C14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9AD361-4D08-4A2E-8F22-A94326A6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6F6EE2-67E8-400C-80AD-15182468D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0A965C-3DE5-431A-AE86-53506CA5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394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DF6F7D-6115-47D5-B9ED-E75897608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D1B7B1-55A4-4A49-9FAC-66FDACC0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F122D9-C13F-4C72-9AB2-D9F92528A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D85288-7048-41A8-A1DC-A23FB0E5E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023E99-6810-41B6-8DAD-C3A5B8A4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23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4C69C-3642-46B1-98E5-9DB69D201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88A4E0-9C95-4FC1-A6C0-6923264DB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786C35-531D-407E-96DA-7B618BF4B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09FFB1-8F7B-46BA-A2A3-8F404FD3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1D8247-A71A-42F0-B4AA-6A0539DAE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812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C03D6-5456-4725-8C5F-1532A87E6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33FB54-DCB7-4A7E-963E-D31D9794D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B87101-05FE-43E1-B4EA-36551AD0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AA9CCE-E31E-4AC7-9778-81207D946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B8ED46-3E34-46BD-8C1B-55AB7C42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125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19DA2-6FF6-4276-9F4E-F919B56DF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2F0231-4F1F-4562-921D-EB93F6BDB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77355C-9FCC-4980-B70D-FDEB3504B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D0F52F3-8B9A-4AA2-B787-669586759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F10C1AD-BB93-4F5A-A862-3BAD93C75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8B75C8-B7B4-4307-89F4-E2529AD9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60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9FEA0-C3DD-4E3F-876D-5B2F5DE2F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F817E6-BDBB-40A2-9A90-902ABA281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829AFE-E911-4B2B-9F3D-52A14A976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FB1590-5B4B-4DF7-A3F0-07CCC2935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EEC30F3-E9F3-430F-A1D2-E76A3A07C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70A8953-7F01-4817-8A93-6A276A287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218197C-3AE9-43CB-B6B7-690094A9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857347A-7B2A-45D6-8CDA-13BA81BE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808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8F2C27-E2B1-463D-A3AF-B37750C0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CE90917-1FDE-49FC-9102-F62A9006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5318575-1D43-4FE3-9BE2-ADE7526E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E43619-91C5-46D7-A704-2D89D0E5C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277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F33D8D-CCA3-4108-8BA2-B26E1D973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D12F66-4469-40A6-BC08-60D6F9BE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B21D001-632F-404D-A0E2-0D588432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944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C13D-3E7B-4F80-B46F-3586638AC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9816A9-C9F3-49AB-90B6-A9A5B475C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C1BCB6-5B40-4FE0-83C1-D4FDCD1A5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AFCB0A-6E9A-443C-A343-20048871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E1FC51-4DDE-4677-A2A4-DD62FB4C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5AFA46-5A65-4067-9D66-9B8AA6D0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741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1276B-B0D9-417F-8CB9-DB9E2218B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EF0E4B6-E7C4-41EC-8232-0009DDADF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5A8D346-7B90-4E9F-96D4-EF2600906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091FCD-15B3-44F1-884A-2ADEF7D4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6E6E0A-57A9-4F99-84D2-EA3F5378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A981DD-26B6-4A12-A2E1-C2384782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91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96B5CE-86F2-468B-BA21-42FEAD67D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5FA9B78-B4AA-46C9-987D-579FF4A7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08BEB4-161F-48FF-96F2-4DE65A5018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50F86-758A-4746-941E-0E19FA94B969}" type="datetimeFigureOut">
              <a:rPr lang="pt-PT" smtClean="0"/>
              <a:t>10/03/2025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2013D0-16B9-40EE-BDC3-F4FCAF9DC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E0CDFF-D0D7-4C90-B7FE-FE4CCB214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20AC-1A72-49CF-8333-D80D5A6786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62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9E0814-4378-4B64-A9E6-DE2D0A6BC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MUNICÍPIO DE SÃO JOÃO</a:t>
            </a:r>
            <a:br>
              <a:rPr lang="pt-BR" dirty="0"/>
            </a:br>
            <a:br>
              <a:rPr lang="pt-BR" dirty="0"/>
            </a:br>
            <a:r>
              <a:rPr lang="pt-BR" b="1" dirty="0">
                <a:latin typeface="Arial Black" panose="020B0A04020102020204" pitchFamily="34" charset="0"/>
              </a:rPr>
              <a:t>AUDIÊNCIA PÚBLICA </a:t>
            </a:r>
            <a:br>
              <a:rPr lang="pt-BR" dirty="0"/>
            </a:br>
            <a:endParaRPr lang="pt-P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A8E122-3080-4136-A80A-B78184417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2161"/>
            <a:ext cx="9144000" cy="1655762"/>
          </a:xfrm>
        </p:spPr>
        <p:txBody>
          <a:bodyPr/>
          <a:lstStyle/>
          <a:p>
            <a:r>
              <a:rPr lang="pt-BR" dirty="0"/>
              <a:t>3º QUADRIMESTRE DE 2024 – LRF</a:t>
            </a:r>
          </a:p>
          <a:p>
            <a:endParaRPr lang="pt-BR" dirty="0"/>
          </a:p>
          <a:p>
            <a:r>
              <a:rPr lang="pt-BR" dirty="0"/>
              <a:t>3º QUADRIMESTRE DE 2024 - SAÚDE</a:t>
            </a:r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9876CD0-CC72-445C-A58D-38314ABEC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802" y="432688"/>
            <a:ext cx="1556426" cy="155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6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16650E9-B184-4905-A364-B2FD12F44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68525"/>
              </p:ext>
            </p:extLst>
          </p:nvPr>
        </p:nvGraphicFramePr>
        <p:xfrm>
          <a:off x="190500" y="279397"/>
          <a:ext cx="11811000" cy="6405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194">
                  <a:extLst>
                    <a:ext uri="{9D8B030D-6E8A-4147-A177-3AD203B41FA5}">
                      <a16:colId xmlns:a16="http://schemas.microsoft.com/office/drawing/2014/main" val="2117837925"/>
                    </a:ext>
                  </a:extLst>
                </a:gridCol>
                <a:gridCol w="32106">
                  <a:extLst>
                    <a:ext uri="{9D8B030D-6E8A-4147-A177-3AD203B41FA5}">
                      <a16:colId xmlns:a16="http://schemas.microsoft.com/office/drawing/2014/main" val="432416151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321459914"/>
                    </a:ext>
                  </a:extLst>
                </a:gridCol>
                <a:gridCol w="3397326">
                  <a:extLst>
                    <a:ext uri="{9D8B030D-6E8A-4147-A177-3AD203B41FA5}">
                      <a16:colId xmlns:a16="http://schemas.microsoft.com/office/drawing/2014/main" val="493235591"/>
                    </a:ext>
                  </a:extLst>
                </a:gridCol>
                <a:gridCol w="3178878">
                  <a:extLst>
                    <a:ext uri="{9D8B030D-6E8A-4147-A177-3AD203B41FA5}">
                      <a16:colId xmlns:a16="http://schemas.microsoft.com/office/drawing/2014/main" val="2306599368"/>
                    </a:ext>
                  </a:extLst>
                </a:gridCol>
                <a:gridCol w="2054365">
                  <a:extLst>
                    <a:ext uri="{9D8B030D-6E8A-4147-A177-3AD203B41FA5}">
                      <a16:colId xmlns:a16="http://schemas.microsoft.com/office/drawing/2014/main" val="1992492276"/>
                    </a:ext>
                  </a:extLst>
                </a:gridCol>
                <a:gridCol w="881731">
                  <a:extLst>
                    <a:ext uri="{9D8B030D-6E8A-4147-A177-3AD203B41FA5}">
                      <a16:colId xmlns:a16="http://schemas.microsoft.com/office/drawing/2014/main" val="1088032945"/>
                    </a:ext>
                  </a:extLst>
                </a:gridCol>
              </a:tblGrid>
              <a:tr h="835298">
                <a:tc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gridSpan="6">
                  <a:txBody>
                    <a:bodyPr/>
                    <a:lstStyle/>
                    <a:p>
                      <a:pPr algn="ctr" rtl="0" fontAlgn="t"/>
                      <a:r>
                        <a:rPr lang="pt-BR" sz="1000" b="1" u="none" strike="noStrike" dirty="0">
                          <a:effectLst/>
                        </a:rPr>
                        <a:t>MUNICÍPIO DE SÃO JOÃO</a:t>
                      </a:r>
                      <a:br>
                        <a:rPr lang="pt-BR" sz="1000" b="1" u="none" strike="noStrike" dirty="0">
                          <a:effectLst/>
                        </a:rPr>
                      </a:br>
                      <a:r>
                        <a:rPr lang="pt-BR" sz="1000" b="1" u="none" strike="noStrike" dirty="0">
                          <a:effectLst/>
                        </a:rPr>
                        <a:t>RELATÓRIO RESUMIDO DA EXECUÇÃO ORÇAMENTÁRIA - CONSOLIDADO</a:t>
                      </a:r>
                      <a:br>
                        <a:rPr lang="pt-BR" sz="1000" b="1" u="none" strike="noStrike" dirty="0">
                          <a:effectLst/>
                        </a:rPr>
                      </a:br>
                      <a:r>
                        <a:rPr lang="pt-BR" sz="1000" b="1" u="none" strike="noStrike" dirty="0">
                          <a:effectLst/>
                        </a:rPr>
                        <a:t>ORÇAMENTOS FISCAL E DA SEGURIDADE SOCIAL</a:t>
                      </a:r>
                      <a:br>
                        <a:rPr lang="pt-BR" sz="1000" b="1" u="none" strike="noStrike" dirty="0">
                          <a:effectLst/>
                        </a:rPr>
                      </a:br>
                      <a:r>
                        <a:rPr lang="pt-BR" sz="1000" b="1" u="none" strike="noStrike" dirty="0">
                          <a:effectLst/>
                        </a:rPr>
                        <a:t>BALANÇO ORÇAMENTÁRIO</a:t>
                      </a:r>
                      <a:br>
                        <a:rPr lang="pt-BR" sz="1000" b="1" u="none" strike="noStrike" dirty="0">
                          <a:effectLst/>
                        </a:rPr>
                      </a:br>
                      <a:r>
                        <a:rPr lang="pt-BR" sz="1000" b="1" u="none" strike="noStrike" dirty="0">
                          <a:effectLst/>
                        </a:rPr>
                        <a:t>2024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490396"/>
                  </a:ext>
                </a:extLst>
              </a:tr>
              <a:tr h="187632">
                <a:tc gridSpan="7">
                  <a:txBody>
                    <a:bodyPr/>
                    <a:lstStyle/>
                    <a:p>
                      <a:pPr algn="ctr" rtl="0" fontAlgn="t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RECEITA</a:t>
                      </a:r>
                    </a:p>
                  </a:txBody>
                  <a:tcPr marL="4714" marR="4714" marT="4714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7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extLst>
                  <a:ext uri="{0D108BD9-81ED-4DB2-BD59-A6C34878D82A}">
                    <a16:rowId xmlns:a16="http://schemas.microsoft.com/office/drawing/2014/main" val="406973014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r>
                        <a:rPr lang="pt-PT" sz="700" u="none" strike="noStrike">
                          <a:effectLst/>
                        </a:rPr>
                        <a:t> </a:t>
                      </a:r>
                      <a:endParaRPr lang="pt-PT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PT" sz="1000" b="1" u="none" strike="noStrike" dirty="0">
                          <a:effectLst/>
                        </a:rPr>
                        <a:t>RECEITAS</a:t>
                      </a:r>
                      <a:endParaRPr lang="pt-PT" sz="1000" b="1" dirty="0"/>
                    </a:p>
                  </a:txBody>
                  <a:tcPr marL="4714" marR="4714" marT="47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 dirty="0">
                          <a:effectLst/>
                        </a:rPr>
                        <a:t>PREVISÃO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 dirty="0">
                          <a:effectLst/>
                        </a:rPr>
                        <a:t>PREVISÃO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pt-PT" sz="1000" b="1" u="none" strike="noStrike" dirty="0">
                          <a:effectLst/>
                        </a:rPr>
                        <a:t>RECEITAS REALIZADAS</a:t>
                      </a:r>
                      <a:endParaRPr lang="pt-PT" sz="10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970981"/>
                  </a:ext>
                </a:extLst>
              </a:tr>
              <a:tr h="375397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ctr" rtl="0" fontAlgn="t"/>
                      <a:r>
                        <a:rPr lang="pt-PT" sz="700" u="none" strike="noStrike">
                          <a:effectLst/>
                        </a:rPr>
                        <a:t>RECEITAS</a:t>
                      </a:r>
                      <a:endParaRPr lang="pt-PT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/>
                </a:tc>
                <a:tc vMerge="1">
                  <a:txBody>
                    <a:bodyPr/>
                    <a:lstStyle/>
                    <a:p>
                      <a:r>
                        <a:rPr lang="pt-PT" sz="1000" u="none" strike="noStrike" dirty="0">
                          <a:effectLst/>
                        </a:rPr>
                        <a:t>RECEITAS</a:t>
                      </a:r>
                      <a:endParaRPr lang="pt-PT" sz="1000" dirty="0"/>
                    </a:p>
                  </a:txBody>
                  <a:tcPr marL="4714" marR="4714" marT="4714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 dirty="0">
                          <a:effectLst/>
                        </a:rPr>
                        <a:t>INICIAL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>
                          <a:effectLst/>
                        </a:rPr>
                        <a:t>ATUALIZADA</a:t>
                      </a:r>
                      <a:br>
                        <a:rPr lang="pt-PT" sz="1000" b="1" u="none" strike="noStrike">
                          <a:effectLst/>
                        </a:rPr>
                      </a:br>
                      <a:r>
                        <a:rPr lang="pt-PT" sz="1000" b="1" u="none" strike="noStrike">
                          <a:effectLst/>
                        </a:rPr>
                        <a:t>(a)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>
                          <a:effectLst/>
                        </a:rPr>
                        <a:t>EXERCÍCIO 2024</a:t>
                      </a:r>
                      <a:br>
                        <a:rPr lang="pt-PT" sz="1000" b="1" u="none" strike="noStrike" dirty="0">
                          <a:effectLst/>
                        </a:rPr>
                      </a:br>
                      <a:r>
                        <a:rPr lang="pt-PT" sz="1000" b="1" u="none" strike="noStrike" dirty="0">
                          <a:effectLst/>
                        </a:rPr>
                        <a:t>(c)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000" b="1" u="none" strike="noStrike" dirty="0">
                          <a:effectLst/>
                        </a:rPr>
                        <a:t>%</a:t>
                      </a:r>
                      <a:br>
                        <a:rPr lang="pt-PT" sz="1000" b="1" u="none" strike="noStrike" dirty="0">
                          <a:effectLst/>
                        </a:rPr>
                      </a:br>
                      <a:r>
                        <a:rPr lang="pt-PT" sz="1000" b="1" u="none" strike="noStrike" dirty="0">
                          <a:effectLst/>
                        </a:rPr>
                        <a:t>(c/a)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828090545"/>
                  </a:ext>
                </a:extLst>
              </a:tr>
              <a:tr h="332762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RECEITAS (EXCETO INTRAORÇAMENTÁRIAS) (I)4</a:t>
                      </a: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 dirty="0">
                          <a:effectLst/>
                        </a:rPr>
                        <a:t>RECEITAS (EXCETO INTRAORÇAMENTÁRIAS) (I)4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81.700.000,00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102.219.989,36 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85.582.452,82 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83,72%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017835072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RECEITAS CORRENTES</a:t>
                      </a:r>
                      <a:endParaRPr lang="pt-PT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b="1" u="none" strike="noStrike" dirty="0">
                          <a:effectLst/>
                        </a:rPr>
                        <a:t>RECEITAS CORRENTES</a:t>
                      </a:r>
                      <a:endParaRPr lang="pt-PT" sz="1000" b="1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81.550.000,00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86.042.510,60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78.432.634,91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91,16%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71804064"/>
                  </a:ext>
                </a:extLst>
              </a:tr>
              <a:tr h="169777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IMPOSTOS, TAXAS E CONTRIBUIÇÕES DE MELHORIA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 dirty="0">
                          <a:effectLst/>
                        </a:rPr>
                        <a:t>IMPOSTOS, TAXAS E CONTRIBUIÇÕES DE MELHORIA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9.927.140,00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9.955.632,00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10.013.692,19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100,58%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536778947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 PATRIMONIAL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 dirty="0">
                          <a:effectLst/>
                        </a:rPr>
                        <a:t>RECEITA PATRIMONIAL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5.019.595,88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5.047.710,09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2.091.945,54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41,44%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152031308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 AGROPECUÁRIA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RECEITA AGROPECUÁRIA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548241027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 INDUSTRIAL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RECEITA INDUSTRIAL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435226577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 DE SERVIÇOS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RECEITA DE SERVIÇOS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80.000,00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100.000,00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184.002,19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184,00%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250086467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TRANSFERENCIAS CORRENTES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TRANSFERENCIAS CORRENTES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65.461.124,12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69.537.028,51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64.660.352,73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92,99%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00092082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RECEITAS DE CAPITAL</a:t>
                      </a:r>
                      <a:endParaRPr lang="pt-PT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b="1" u="none" strike="noStrike" dirty="0">
                          <a:effectLst/>
                        </a:rPr>
                        <a:t>RECEITAS DE CAPITAL</a:t>
                      </a:r>
                      <a:endParaRPr lang="pt-PT" sz="1000" b="1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150.000,00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16.177.478,76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 7.149.817,91 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44,20%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47618751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OPERAÇÕES DE CRÉDITO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OPERAÇÕES DE CRÉDITO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4.592.455,17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2.048.863,27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44,61%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91634759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AMORTIZAÇÕES DE EMPRÉSTIMOS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AMORTIZAÇÕES DE EMPRÉSTIMOS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675858423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TRANSFERÊNCIAS DE CAPITAL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TRANSFERÊNCIAS DE CAPITAL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11.403.223,59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4.979.634,05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43,67%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909747029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OUTRAS RECEITAS DE CAPITAL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OUTRAS RECEITAS DE CAPITAL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 0,00 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332428155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RECEITAS (INTRAORÇAMENTÁRIAS) (II)4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>
                          <a:effectLst/>
                        </a:rPr>
                        <a:t>RECEITAS (INTRAORÇAMENTÁRIAS) (II)4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401318208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SUBTOTAL DAS RECEITAS (III) = (I + II)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>
                          <a:effectLst/>
                        </a:rPr>
                        <a:t>SUBTOTAL DAS RECEITAS (III) = (I + II)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81.700.000,00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102.219.989,36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 85.582.452,82 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83,72%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4095903262"/>
                  </a:ext>
                </a:extLst>
              </a:tr>
              <a:tr h="366715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OPERAÇÕES DE CRÉDITO/REFINANCIAMENTO (IV)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>
                          <a:effectLst/>
                        </a:rPr>
                        <a:t>OPERAÇÕES DE CRÉDITO/REFINANCIAMENTO (IV)</a:t>
                      </a:r>
                      <a:endParaRPr lang="pt-PT" sz="100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0,00%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388543836"/>
                  </a:ext>
                </a:extLst>
              </a:tr>
              <a:tr h="285223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TOTAL DAS RECEITAS (V) = (III + IV)</a:t>
                      </a: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b="1" u="none" strike="noStrike" dirty="0">
                          <a:effectLst/>
                        </a:rPr>
                        <a:t>TOTAL DAS RECEITAS (V) = (III + IV)</a:t>
                      </a:r>
                      <a:endParaRPr lang="pt-PT" sz="1000" b="1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81.700.000,00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102.219.989,36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85.582.452,82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83,72%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710284745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DÉFICIT (VI)¹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 dirty="0">
                          <a:effectLst/>
                        </a:rPr>
                        <a:t>DÉFICIT (VI)¹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5.215.937,29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008348618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TOTAL COM DÉFICIT (VII) = (V + VI)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 dirty="0">
                          <a:effectLst/>
                        </a:rPr>
                        <a:t>TOTAL COM DÉFICIT (VII) = (V + VI)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81.700.000,00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102.219.989,36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90.798.390,11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83,72%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1294762473"/>
                  </a:ext>
                </a:extLst>
              </a:tr>
              <a:tr h="305596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SALDOS DE EXERCÍCIOS ANTERIORES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 dirty="0">
                          <a:effectLst/>
                        </a:rPr>
                        <a:t>SALDOS DE EXERCÍCIOS ANTERIORES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11.495.933,82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11.495.933,82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100,00%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700667449"/>
                  </a:ext>
                </a:extLst>
              </a:tr>
              <a:tr h="190150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Recursos Arrecadados em Exercícios Anteriores - RPPS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 dirty="0">
                          <a:effectLst/>
                        </a:rPr>
                        <a:t>Recursos Arrecadados em Exercícios Anteriores - RPPS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0,00%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58735585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BR" sz="700" u="none" strike="noStrike">
                          <a:effectLst/>
                        </a:rPr>
                        <a:t>Superávit Financeiro Utilizado para Créditos Adicionais</a:t>
                      </a: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BR" sz="1000" u="none" strike="noStrike" dirty="0">
                          <a:effectLst/>
                        </a:rPr>
                        <a:t>Superávit Financeiro Utilizado para Créditos Adicionais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11.495.933,82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11.495.933,82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100,00%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2592877911"/>
                  </a:ext>
                </a:extLst>
              </a:tr>
              <a:tr h="160464">
                <a:tc gridSpan="2">
                  <a:txBody>
                    <a:bodyPr/>
                    <a:lstStyle/>
                    <a:p>
                      <a:pPr algn="l" fontAlgn="b"/>
                      <a:endParaRPr lang="pt-PT" sz="7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4" marR="4714" marT="4714" marB="0" anchor="b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pt-PT" sz="700" u="none" strike="noStrike">
                          <a:effectLst/>
                        </a:rPr>
                        <a:t>Reabertura de Créditos Adicionais²</a:t>
                      </a:r>
                      <a:endParaRPr lang="pt-PT" sz="7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r>
                        <a:rPr lang="pt-PT" sz="1000" u="none" strike="noStrike" dirty="0">
                          <a:effectLst/>
                        </a:rPr>
                        <a:t>Reabertura de Créditos Adicionais²</a:t>
                      </a:r>
                      <a:endParaRPr lang="pt-PT" sz="1000" dirty="0"/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0,00%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714" marR="4714" marT="4714" marB="0" anchor="ctr"/>
                </a:tc>
                <a:extLst>
                  <a:ext uri="{0D108BD9-81ED-4DB2-BD59-A6C34878D82A}">
                    <a16:rowId xmlns:a16="http://schemas.microsoft.com/office/drawing/2014/main" val="3721313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262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6255355-D7A8-4CAB-ABB9-5AEE300BA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00701"/>
              </p:ext>
            </p:extLst>
          </p:nvPr>
        </p:nvGraphicFramePr>
        <p:xfrm>
          <a:off x="362139" y="99589"/>
          <a:ext cx="11610085" cy="6553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6050">
                  <a:extLst>
                    <a:ext uri="{9D8B030D-6E8A-4147-A177-3AD203B41FA5}">
                      <a16:colId xmlns:a16="http://schemas.microsoft.com/office/drawing/2014/main" val="2560258316"/>
                    </a:ext>
                  </a:extLst>
                </a:gridCol>
                <a:gridCol w="1286932">
                  <a:extLst>
                    <a:ext uri="{9D8B030D-6E8A-4147-A177-3AD203B41FA5}">
                      <a16:colId xmlns:a16="http://schemas.microsoft.com/office/drawing/2014/main" val="1079255514"/>
                    </a:ext>
                  </a:extLst>
                </a:gridCol>
                <a:gridCol w="1267432">
                  <a:extLst>
                    <a:ext uri="{9D8B030D-6E8A-4147-A177-3AD203B41FA5}">
                      <a16:colId xmlns:a16="http://schemas.microsoft.com/office/drawing/2014/main" val="1273045650"/>
                    </a:ext>
                  </a:extLst>
                </a:gridCol>
                <a:gridCol w="1696412">
                  <a:extLst>
                    <a:ext uri="{9D8B030D-6E8A-4147-A177-3AD203B41FA5}">
                      <a16:colId xmlns:a16="http://schemas.microsoft.com/office/drawing/2014/main" val="2166181648"/>
                    </a:ext>
                  </a:extLst>
                </a:gridCol>
                <a:gridCol w="1364930">
                  <a:extLst>
                    <a:ext uri="{9D8B030D-6E8A-4147-A177-3AD203B41FA5}">
                      <a16:colId xmlns:a16="http://schemas.microsoft.com/office/drawing/2014/main" val="2917060362"/>
                    </a:ext>
                  </a:extLst>
                </a:gridCol>
                <a:gridCol w="1403929">
                  <a:extLst>
                    <a:ext uri="{9D8B030D-6E8A-4147-A177-3AD203B41FA5}">
                      <a16:colId xmlns:a16="http://schemas.microsoft.com/office/drawing/2014/main" val="1368622361"/>
                    </a:ext>
                  </a:extLst>
                </a:gridCol>
                <a:gridCol w="1904400">
                  <a:extLst>
                    <a:ext uri="{9D8B030D-6E8A-4147-A177-3AD203B41FA5}">
                      <a16:colId xmlns:a16="http://schemas.microsoft.com/office/drawing/2014/main" val="2612693582"/>
                    </a:ext>
                  </a:extLst>
                </a:gridCol>
              </a:tblGrid>
              <a:tr h="271603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DESPESA</a:t>
                      </a:r>
                      <a:endParaRPr lang="pt-PT" sz="16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PT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DESPESA</a:t>
                      </a:r>
                    </a:p>
                    <a:p>
                      <a:pPr algn="ctr" rtl="0" fontAlgn="b"/>
                      <a:endParaRPr lang="pt-PT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4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4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PT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pt-PT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1949029"/>
                  </a:ext>
                </a:extLst>
              </a:tr>
              <a:tr h="453915"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 dirty="0">
                          <a:effectLst/>
                        </a:rPr>
                        <a:t>DESPESAS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>
                          <a:effectLst/>
                        </a:rPr>
                        <a:t>DOTAÇÃO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>
                          <a:effectLst/>
                        </a:rPr>
                        <a:t>DOTAÇÃO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000" b="1" u="none" strike="noStrike">
                          <a:effectLst/>
                        </a:rPr>
                        <a:t>DESPESA EMPENHADA</a:t>
                      </a:r>
                      <a:endParaRPr lang="pt-PT" sz="10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000" b="1" u="none" strike="noStrike">
                          <a:effectLst/>
                        </a:rPr>
                        <a:t>DESPESA LIQUIDADA</a:t>
                      </a:r>
                      <a:endParaRPr lang="pt-PT" sz="10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>
                          <a:effectLst/>
                        </a:rPr>
                        <a:t>DESPESAS PAGAS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PT" sz="1000" b="1" u="none" strike="noStrike">
                          <a:effectLst/>
                        </a:rPr>
                        <a:t>INSCRITAS EM RESTOS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3520568"/>
                  </a:ext>
                </a:extLst>
              </a:tr>
              <a:tr h="482669"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 dirty="0">
                          <a:effectLst/>
                        </a:rPr>
                        <a:t> 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 dirty="0">
                          <a:effectLst/>
                        </a:rPr>
                        <a:t>INICIAL</a:t>
                      </a:r>
                      <a:br>
                        <a:rPr lang="pt-PT" sz="1000" b="1" u="none" strike="noStrike" dirty="0">
                          <a:effectLst/>
                        </a:rPr>
                      </a:br>
                      <a:r>
                        <a:rPr lang="pt-PT" sz="1000" b="1" u="none" strike="noStrike" dirty="0">
                          <a:effectLst/>
                        </a:rPr>
                        <a:t>(d)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 dirty="0">
                          <a:effectLst/>
                        </a:rPr>
                        <a:t>ATUALIZADA </a:t>
                      </a:r>
                      <a:br>
                        <a:rPr lang="pt-PT" sz="1000" b="1" u="none" strike="noStrike" dirty="0">
                          <a:effectLst/>
                        </a:rPr>
                      </a:br>
                      <a:r>
                        <a:rPr lang="pt-PT" sz="1000" b="1" u="none" strike="noStrike" dirty="0">
                          <a:effectLst/>
                        </a:rPr>
                        <a:t>(e)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PT" sz="1000" b="1" u="none" strike="noStrike" dirty="0">
                          <a:effectLst/>
                        </a:rPr>
                        <a:t>ATÉ O BIMESTRE (j)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000" b="1" u="none" strike="noStrike" dirty="0">
                          <a:effectLst/>
                        </a:rPr>
                        <a:t>A PAGAR NÃO PROCESSADOS</a:t>
                      </a:r>
                      <a:br>
                        <a:rPr lang="pt-BR" sz="1000" b="1" u="none" strike="noStrike" dirty="0">
                          <a:effectLst/>
                        </a:rPr>
                      </a:br>
                      <a:r>
                        <a:rPr lang="pt-BR" sz="1000" b="1" u="none" strike="noStrike" dirty="0">
                          <a:effectLst/>
                        </a:rPr>
                        <a:t>(k)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79962585"/>
                  </a:ext>
                </a:extLst>
              </a:tr>
              <a:tr h="48266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DESPESAS (EXCETO INTRA-ORÇAMENTÁRIAS) (VIII)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81.700.000,00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113.715.923,18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90.798.390,11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78.218.354,09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74.391.676,83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12.580.036,02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1510655"/>
                  </a:ext>
                </a:extLst>
              </a:tr>
              <a:tr h="34617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b="1" u="none" strike="noStrike" dirty="0">
                          <a:effectLst/>
                        </a:rPr>
                        <a:t>DESPESAS CORRENTES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74.652.588,42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87.284.299,84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73.107.018,60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72.137.863,96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68.705.774,23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969.154,64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7499991"/>
                  </a:ext>
                </a:extLst>
              </a:tr>
              <a:tr h="35308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 dirty="0">
                          <a:effectLst/>
                        </a:rPr>
                        <a:t>PESSOAL E ENCARGOS SOCIAIS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40.903.128,18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40.531.081,82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33.372.417,81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33.372.417,81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30.993.128,18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0800670"/>
                  </a:ext>
                </a:extLst>
              </a:tr>
              <a:tr h="29876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u="none" strike="noStrike">
                          <a:effectLst/>
                        </a:rPr>
                        <a:t>JUROS E ENCARGOS DA DÍVIDA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962.000,00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762.000,00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543.492,66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543.492,66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543.492,66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7157938"/>
                  </a:ext>
                </a:extLst>
              </a:tr>
              <a:tr h="30781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OUTRAS DESPESAS CORRENTES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32.787.460,24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45.991.218,02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39.191.108,13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38.221.953,49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37.169.153,39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969.154,64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0480256"/>
                  </a:ext>
                </a:extLst>
              </a:tr>
              <a:tr h="28971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b="1" u="none" strike="noStrike" dirty="0">
                          <a:effectLst/>
                        </a:rPr>
                        <a:t>DESPESAS DE CAPITAL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6.237.411,58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26.431.623,34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17.691.371,51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6.080.490,13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5.685.902,60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11.610.881,38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9402447"/>
                  </a:ext>
                </a:extLst>
              </a:tr>
              <a:tr h="28971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INVESTIMENTOS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3.137.411,58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24.314.623,34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15.947.346,70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4.336.465,32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3.941.877,79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11.610.881,38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5485945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INVERSÕES FINANCEIRAS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7974310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 dirty="0">
                          <a:effectLst/>
                        </a:rPr>
                        <a:t>AMORTIZAÇÃO DA DÍVIDA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3.100.000,00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2.117.000,00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1.744.024,81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1.744.024,81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1.744.024,81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526291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RESERVA DE CONTINGÊNCIA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810.000,00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0885153"/>
                  </a:ext>
                </a:extLst>
              </a:tr>
              <a:tr h="32506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 dirty="0">
                          <a:effectLst/>
                        </a:rPr>
                        <a:t>DESPESAS (INTRA-ORÇAMENTÁRIAS) (IX)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4517778"/>
                  </a:ext>
                </a:extLst>
              </a:tr>
              <a:tr h="33075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u="none" strike="noStrike" dirty="0">
                          <a:effectLst/>
                        </a:rPr>
                        <a:t>SUBTOTAL DAS DESPESAS (X) = (VIII + IX)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81.700.000,00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113.715.923,18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90.798.390,11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78.218.354,09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74.391.676,83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12.580.036,02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3596580"/>
                  </a:ext>
                </a:extLst>
              </a:tr>
              <a:tr h="38024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u="none" strike="noStrike">
                          <a:effectLst/>
                        </a:rPr>
                        <a:t>AMORTIZAÇÃO DA DÍVIDA/REFINANCIAMENTO (XI)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0,00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8485524"/>
                  </a:ext>
                </a:extLst>
              </a:tr>
              <a:tr h="380246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u="none" strike="noStrike">
                          <a:effectLst/>
                        </a:rPr>
                        <a:t>SUBTOTAL COM REFINANCIAMENTO (XII) = (X + XI)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81.700.000,00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113.715.923,18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90.798.390,11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78.218.354,09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 74.391.676,83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12.580.036,02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0392813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SUPERÁVIT (XIII)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7.364.098,73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11.190.775,99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743962"/>
                  </a:ext>
                </a:extLst>
              </a:tr>
              <a:tr h="30008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b="1" u="none" strike="noStrike" dirty="0">
                          <a:effectLst/>
                        </a:rPr>
                        <a:t>TOTAL (XIV) = (XII + XIII)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81.700.000,00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113.715.923,18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90.798.390,11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85.582.452,82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85.582.452,82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b="1" u="none" strike="noStrike" dirty="0">
                          <a:effectLst/>
                        </a:rPr>
                        <a:t> 12.580.036,02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6921773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000" u="none" strike="noStrike">
                          <a:effectLst/>
                        </a:rPr>
                        <a:t>RESERVA DO RPPS³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 0,00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>
                          <a:effectLst/>
                        </a:rPr>
                        <a:t>-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000" u="none" strike="noStrike" dirty="0">
                          <a:effectLst/>
                        </a:rPr>
                        <a:t>-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5563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34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E9FDD-9251-4844-B2D7-7C37C718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/>
              <a:t>ÍNDICES DO EXERCÍCIO DE 2024</a:t>
            </a:r>
            <a:endParaRPr lang="pt-PT" b="1" u="sng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7A4575-D514-452C-8941-5BC0B584A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Gastos com Pessoal: 40,33%</a:t>
            </a:r>
          </a:p>
          <a:p>
            <a:pPr marL="0" indent="0">
              <a:buNone/>
            </a:pPr>
            <a:endParaRPr lang="pt-BR" sz="3600" dirty="0"/>
          </a:p>
          <a:p>
            <a:r>
              <a:rPr lang="pt-BR" sz="3600" dirty="0"/>
              <a:t>Índice aplicado na Saúde: </a:t>
            </a:r>
            <a:r>
              <a:rPr lang="pt-PT" sz="3600" dirty="0"/>
              <a:t>25,42%</a:t>
            </a:r>
          </a:p>
          <a:p>
            <a:pPr marL="0" indent="0">
              <a:buNone/>
            </a:pPr>
            <a:endParaRPr lang="pt-BR" sz="3600" dirty="0"/>
          </a:p>
          <a:p>
            <a:r>
              <a:rPr lang="pt-BR" sz="3600" dirty="0"/>
              <a:t>Índice aplicado na Educação:</a:t>
            </a:r>
            <a:r>
              <a:rPr lang="pt-PT" sz="3600" dirty="0"/>
              <a:t>30,19%</a:t>
            </a:r>
          </a:p>
        </p:txBody>
      </p:sp>
    </p:spTree>
    <p:extLst>
      <p:ext uri="{BB962C8B-B14F-4D97-AF65-F5344CB8AC3E}">
        <p14:creationId xmlns:p14="http://schemas.microsoft.com/office/powerpoint/2010/main" val="167311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674</Words>
  <Application>Microsoft Office PowerPoint</Application>
  <PresentationFormat>Widescreen</PresentationFormat>
  <Paragraphs>267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Cambria</vt:lpstr>
      <vt:lpstr>Tema do Office</vt:lpstr>
      <vt:lpstr>MUNICÍPIO DE SÃO JOÃO  AUDIÊNCIA PÚBLICA  </vt:lpstr>
      <vt:lpstr>Apresentação do PowerPoint</vt:lpstr>
      <vt:lpstr>Apresentação do PowerPoint</vt:lpstr>
      <vt:lpstr>ÍNDICES DO EXERCÍCIO DE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Solange Mazzuco</dc:creator>
  <cp:lastModifiedBy>Câmara Municipal de São joão</cp:lastModifiedBy>
  <cp:revision>4</cp:revision>
  <dcterms:created xsi:type="dcterms:W3CDTF">2025-02-27T12:55:11Z</dcterms:created>
  <dcterms:modified xsi:type="dcterms:W3CDTF">2025-03-10T16:34:42Z</dcterms:modified>
</cp:coreProperties>
</file>